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tags/tag6.xml" ContentType="application/vnd.openxmlformats-officedocument.presentationml.tags+xml"/>
  <Override PartName="/ppt/notesSlides/notesSlide9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0"/>
  </p:notesMasterIdLst>
  <p:handoutMasterIdLst>
    <p:handoutMasterId r:id="rId151"/>
  </p:handoutMasterIdLst>
  <p:sldIdLst>
    <p:sldId id="258" r:id="rId2"/>
    <p:sldId id="454" r:id="rId3"/>
    <p:sldId id="420" r:id="rId4"/>
    <p:sldId id="421" r:id="rId5"/>
    <p:sldId id="439" r:id="rId6"/>
    <p:sldId id="457" r:id="rId7"/>
    <p:sldId id="363" r:id="rId8"/>
    <p:sldId id="364" r:id="rId9"/>
    <p:sldId id="365" r:id="rId10"/>
    <p:sldId id="366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58" r:id="rId21"/>
    <p:sldId id="440" r:id="rId22"/>
    <p:sldId id="441" r:id="rId23"/>
    <p:sldId id="442" r:id="rId24"/>
    <p:sldId id="459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46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61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72" r:id="rId72"/>
    <p:sldId id="473" r:id="rId73"/>
    <p:sldId id="474" r:id="rId74"/>
    <p:sldId id="475" r:id="rId75"/>
    <p:sldId id="476" r:id="rId76"/>
    <p:sldId id="477" r:id="rId77"/>
    <p:sldId id="404" r:id="rId78"/>
    <p:sldId id="405" r:id="rId79"/>
    <p:sldId id="406" r:id="rId80"/>
    <p:sldId id="407" r:id="rId81"/>
    <p:sldId id="408" r:id="rId82"/>
    <p:sldId id="409" r:id="rId83"/>
    <p:sldId id="455" r:id="rId84"/>
    <p:sldId id="413" r:id="rId85"/>
    <p:sldId id="518" r:id="rId86"/>
    <p:sldId id="517" r:id="rId87"/>
    <p:sldId id="519" r:id="rId88"/>
    <p:sldId id="520" r:id="rId89"/>
    <p:sldId id="521" r:id="rId90"/>
    <p:sldId id="450" r:id="rId91"/>
    <p:sldId id="478" r:id="rId92"/>
    <p:sldId id="479" r:id="rId93"/>
    <p:sldId id="480" r:id="rId94"/>
    <p:sldId id="481" r:id="rId95"/>
    <p:sldId id="482" r:id="rId96"/>
    <p:sldId id="483" r:id="rId97"/>
    <p:sldId id="484" r:id="rId98"/>
    <p:sldId id="485" r:id="rId99"/>
    <p:sldId id="486" r:id="rId100"/>
    <p:sldId id="487" r:id="rId101"/>
    <p:sldId id="488" r:id="rId102"/>
    <p:sldId id="489" r:id="rId103"/>
    <p:sldId id="490" r:id="rId104"/>
    <p:sldId id="491" r:id="rId105"/>
    <p:sldId id="492" r:id="rId106"/>
    <p:sldId id="493" r:id="rId107"/>
    <p:sldId id="494" r:id="rId108"/>
    <p:sldId id="495" r:id="rId109"/>
    <p:sldId id="496" r:id="rId110"/>
    <p:sldId id="497" r:id="rId111"/>
    <p:sldId id="498" r:id="rId112"/>
    <p:sldId id="499" r:id="rId113"/>
    <p:sldId id="500" r:id="rId114"/>
    <p:sldId id="501" r:id="rId115"/>
    <p:sldId id="502" r:id="rId116"/>
    <p:sldId id="503" r:id="rId117"/>
    <p:sldId id="504" r:id="rId118"/>
    <p:sldId id="505" r:id="rId119"/>
    <p:sldId id="506" r:id="rId120"/>
    <p:sldId id="507" r:id="rId121"/>
    <p:sldId id="508" r:id="rId122"/>
    <p:sldId id="509" r:id="rId123"/>
    <p:sldId id="510" r:id="rId124"/>
    <p:sldId id="511" r:id="rId125"/>
    <p:sldId id="512" r:id="rId126"/>
    <p:sldId id="513" r:id="rId127"/>
    <p:sldId id="514" r:id="rId128"/>
    <p:sldId id="515" r:id="rId129"/>
    <p:sldId id="339" r:id="rId130"/>
    <p:sldId id="451" r:id="rId131"/>
    <p:sldId id="452" r:id="rId132"/>
    <p:sldId id="414" r:id="rId133"/>
    <p:sldId id="415" r:id="rId134"/>
    <p:sldId id="416" r:id="rId135"/>
    <p:sldId id="417" r:id="rId136"/>
    <p:sldId id="418" r:id="rId137"/>
    <p:sldId id="419" r:id="rId138"/>
    <p:sldId id="431" r:id="rId139"/>
    <p:sldId id="453" r:id="rId140"/>
    <p:sldId id="433" r:id="rId141"/>
    <p:sldId id="434" r:id="rId142"/>
    <p:sldId id="435" r:id="rId143"/>
    <p:sldId id="436" r:id="rId144"/>
    <p:sldId id="437" r:id="rId145"/>
    <p:sldId id="438" r:id="rId146"/>
    <p:sldId id="471" r:id="rId147"/>
    <p:sldId id="456" r:id="rId148"/>
    <p:sldId id="516" r:id="rId149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12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handoutMaster" Target="handoutMasters/handoutMaster1.xml"/><Relationship Id="rId15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68"/>
          <c:y val="0.12125388845683822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0630528"/>
        <c:axId val="106911232"/>
        <c:axId val="0"/>
      </c:bar3DChart>
      <c:catAx>
        <c:axId val="40630528"/>
        <c:scaling>
          <c:orientation val="minMax"/>
        </c:scaling>
        <c:delete val="1"/>
        <c:axPos val="b"/>
        <c:majorTickMark val="out"/>
        <c:minorTickMark val="none"/>
        <c:tickLblPos val="none"/>
        <c:crossAx val="106911232"/>
        <c:crosses val="autoZero"/>
        <c:auto val="1"/>
        <c:lblAlgn val="ctr"/>
        <c:lblOffset val="100"/>
        <c:noMultiLvlLbl val="0"/>
      </c:catAx>
      <c:valAx>
        <c:axId val="10691123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4063052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011464477758334"/>
          <c:y val="1.2959017476522632E-2"/>
          <c:w val="0.76150247450335262"/>
          <c:h val="0.72460863633668837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invertIfNegative val="0"/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8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145738563213461E-3"/>
                  <c:y val="-9.0659812502977589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49260032"/>
        <c:axId val="49263744"/>
        <c:axId val="0"/>
      </c:bar3DChart>
      <c:catAx>
        <c:axId val="4926003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49263744"/>
        <c:crosses val="autoZero"/>
        <c:auto val="1"/>
        <c:lblAlgn val="ctr"/>
        <c:lblOffset val="100"/>
        <c:noMultiLvlLbl val="0"/>
      </c:catAx>
      <c:valAx>
        <c:axId val="49263744"/>
        <c:scaling>
          <c:orientation val="minMax"/>
        </c:scaling>
        <c:delete val="1"/>
        <c:axPos val="l"/>
        <c:numFmt formatCode="0" sourceLinked="1"/>
        <c:majorTickMark val="none"/>
        <c:minorTickMark val="none"/>
        <c:tickLblPos val="none"/>
        <c:crossAx val="4926003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>
        <c:manualLayout>
          <c:xMode val="edge"/>
          <c:yMode val="edge"/>
          <c:x val="0.28807563685621895"/>
          <c:y val="2.7338232259907645E-3"/>
        </c:manualLayout>
      </c:layout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9212075367140488"/>
          <c:y val="0.14487303990032854"/>
          <c:w val="0.66038205600683864"/>
          <c:h val="0.56652881822654644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3360809372435354E-2"/>
          <c:y val="0.58993604801735156"/>
          <c:w val="0.40088914851754831"/>
          <c:h val="0.33947131746243736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9.4942025411810663E-4"/>
          <c:y val="2.140213824109034E-2"/>
          <c:w val="0.98956856955380557"/>
          <c:h val="0.26032485867132843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564255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564255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564255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564255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78360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78360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92412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924123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1892128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1892128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032645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032645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1892128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1892128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032645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032645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1892128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1892128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032645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032645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1892128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1892128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032645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032645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pPr/>
              <a:t>23/02/2011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pPr/>
              <a:t>23/02/2011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68224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14926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6822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Indicateurs</a:t>
            </a:r>
            <a:r>
              <a:rPr lang="en-US" dirty="0" smtClean="0"/>
              <a:t>: CA, MARGE, VENTES.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 </a:t>
            </a:r>
            <a:r>
              <a:rPr lang="en-US" dirty="0" err="1" smtClean="0"/>
              <a:t>suivante</a:t>
            </a:r>
            <a:r>
              <a:rPr lang="en-US" dirty="0" smtClean="0"/>
              <a:t> : Charlotte</a:t>
            </a:r>
          </a:p>
          <a:p>
            <a:r>
              <a:rPr lang="en-US" dirty="0" smtClean="0"/>
              <a:t>Transition : EMRIC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r>
              <a:rPr lang="fr-FR" dirty="0" smtClean="0"/>
              <a:t> </a:t>
            </a:r>
          </a:p>
          <a:p>
            <a:r>
              <a:rPr lang="fr-FR" dirty="0" smtClean="0"/>
              <a:t>Transition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Solution</a:t>
            </a:r>
            <a:r>
              <a:rPr lang="fr-FR" baseline="0" dirty="0" smtClean="0"/>
              <a:t> technique</a:t>
            </a:r>
          </a:p>
          <a:p>
            <a:r>
              <a:rPr lang="fr-FR" baseline="0" dirty="0" smtClean="0"/>
              <a:t>Transition : 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 – Transition 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Transition</a:t>
            </a:r>
            <a:r>
              <a:rPr lang="fr-FR" baseline="0" dirty="0" smtClean="0"/>
              <a:t> : </a:t>
            </a:r>
            <a:r>
              <a:rPr lang="fr-FR" baseline="0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983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8990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162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51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67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48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86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démo ETL</a:t>
            </a:r>
          </a:p>
          <a:p>
            <a:r>
              <a:rPr lang="fr-FR" dirty="0" smtClean="0"/>
              <a:t>Transition </a:t>
            </a:r>
            <a:r>
              <a:rPr lang="fr-FR" dirty="0" err="1" smtClean="0"/>
              <a:t>PIerre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Pierre Bilan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Transition </a:t>
            </a:r>
            <a:r>
              <a:rPr lang="fr-FR" dirty="0" err="1" smtClean="0"/>
              <a:t>PIerre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6225056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0523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49A-9F40-4FF2-8DBA-889B48E99125}" type="datetime1">
              <a:rPr lang="fr-FR" smtClean="0"/>
              <a:t>23/02/2011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AAAD-497C-41C4-A509-26E298D95C33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5906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717032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8BD2-B9E7-46B3-97C8-E5C2D083086F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E3D8-733A-4234-935A-F398EA1E9EC2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3CD6-8B87-4DBE-8473-492B9EB878A7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</p:txBody>
      </p:sp>
      <p:sp>
        <p:nvSpPr>
          <p:cNvPr id="21" name="Text Box 20"/>
          <p:cNvSpPr txBox="1">
            <a:spLocks noChangeArrowheads="1"/>
          </p:cNvSpPr>
          <p:nvPr userDrawn="1"/>
        </p:nvSpPr>
        <p:spPr bwMode="auto">
          <a:xfrm>
            <a:off x="208631" y="2761183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 pédagog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AE06-2E71-4ADE-9E26-A9037CC0510E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 userDrawn="1"/>
        </p:nvSpPr>
        <p:spPr bwMode="auto">
          <a:xfrm>
            <a:off x="208631" y="2329135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 userDrawn="1"/>
        </p:nvSpPr>
        <p:spPr bwMode="auto">
          <a:xfrm>
            <a:off x="366187" y="2607295"/>
            <a:ext cx="14321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8913356-D924-4E41-807D-A31A9E7BEE50}" type="datetime1">
              <a:rPr lang="fr-FR" smtClean="0"/>
              <a:t>23/02/2011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370E-2745-4BC6-A07C-3B8B7C2660A0}" type="datetime1">
              <a:rPr lang="fr-FR" smtClean="0"/>
              <a:t>23/02/2011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273F1D3-C1B9-4B68-8623-E529FED38C4B}" type="datetime1">
              <a:rPr lang="fr-FR" smtClean="0"/>
              <a:t>23/02/2011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5A0D-82EC-48EE-96E9-F48893BA45C7}" type="datetime1">
              <a:rPr lang="fr-FR" smtClean="0"/>
              <a:t>23/02/2011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23528" y="1484784"/>
            <a:ext cx="8496944" cy="665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Sommaire présentation</a:t>
            </a:r>
            <a:endParaRPr lang="en-US" sz="48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sz="1100" b="1" dirty="0">
              <a:solidFill>
                <a:srgbClr val="007285"/>
              </a:solidFill>
              <a:latin typeface="Verdana" pitchFamily="34" charset="0"/>
            </a:endParaRPr>
          </a:p>
          <a:p>
            <a:pPr algn="l">
              <a:lnSpc>
                <a:spcPct val="100000"/>
              </a:lnSpc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 : SUJET ET BESOINS </a:t>
            </a: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Introduction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Pierre COSTE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Contexte projet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Laura REQUET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EL-BELLAI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Solution technique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Demarche et </a:t>
            </a:r>
            <a:r>
              <a:rPr lang="fr-FR" sz="1400" b="1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FORGE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 : SOLUTION TECHNIQUE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Architecture technique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Sylvain LEQUANG,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MANDON et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Données et traitements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BERNARD, Louis GENESIO,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GIRARD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err="1" smtClean="0">
                <a:solidFill>
                  <a:srgbClr val="002232"/>
                </a:solidFill>
                <a:latin typeface="+mn-lt"/>
              </a:rPr>
              <a:t>Démo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Sylvain LEQUANG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III : BILAN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Bilan 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Pierre COSTE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Bilan pédagogique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Nicolas GERANTET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FAURE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r>
              <a:rPr lang="en-US" sz="1400" b="1" u="none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endParaRPr lang="fr-FR" sz="12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ujet et beso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8746-26FB-4B73-A771-F7C5AA214135}" type="datetime1">
              <a:rPr lang="fr-FR" smtClean="0"/>
              <a:t>23/02/2011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4BF5-4A58-4699-9032-335BD7AB9C4A}" type="datetime1">
              <a:rPr lang="fr-FR" smtClean="0"/>
              <a:t>23/02/2011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1381-80CC-4927-A619-B0E1285E20C3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578C-288A-4171-AC44-20E6EC9D79EA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DEC1-6BA8-47AE-9955-29D65792B455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A731-8547-4804-A411-C581170FFE48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9E6D-10F1-404B-8C45-7842927E2AF5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en-US" sz="1200" u="none" baseline="0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F534D-2EA0-4A12-BDB8-C60B523CB758}" type="datetime1">
              <a:rPr lang="fr-FR" smtClean="0"/>
              <a:t>23/02/2011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139952" y="188640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Soutenance projet</a:t>
            </a:r>
          </a:p>
          <a:p>
            <a:pPr algn="r"/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7911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5"/>
          <p:cNvSpPr txBox="1">
            <a:spLocks/>
          </p:cNvSpPr>
          <p:nvPr userDrawn="1"/>
        </p:nvSpPr>
        <p:spPr>
          <a:xfrm>
            <a:off x="6361856" y="6309320"/>
            <a:ext cx="2386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Groupe 2 : Diapositive </a:t>
            </a:r>
            <a:fld id="{DD0687C1-896A-4A7D-8F8C-EE6B0ED28203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148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50" r:id="rId3"/>
    <p:sldLayoutId id="2147483665" r:id="rId4"/>
    <p:sldLayoutId id="2147483655" r:id="rId5"/>
    <p:sldLayoutId id="2147483656" r:id="rId6"/>
    <p:sldLayoutId id="2147483657" r:id="rId7"/>
    <p:sldLayoutId id="2147483666" r:id="rId8"/>
    <p:sldLayoutId id="2147483651" r:id="rId9"/>
    <p:sldLayoutId id="2147483658" r:id="rId10"/>
    <p:sldLayoutId id="2147483659" r:id="rId11"/>
    <p:sldLayoutId id="2147483668" r:id="rId12"/>
    <p:sldLayoutId id="2147483652" r:id="rId13"/>
    <p:sldLayoutId id="2147483667" r:id="rId14"/>
    <p:sldLayoutId id="2147483662" r:id="rId15"/>
    <p:sldLayoutId id="2147483669" r:id="rId16"/>
    <p:sldLayoutId id="2147483670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4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4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gif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6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6" name="ZoneTexte 5"/>
          <p:cNvSpPr txBox="1"/>
          <p:nvPr/>
        </p:nvSpPr>
        <p:spPr>
          <a:xfrm>
            <a:off x="2843808" y="5661248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Difficultés</a:t>
            </a:r>
            <a:r>
              <a:rPr lang="fr-FR" b="1" dirty="0" smtClean="0">
                <a:solidFill>
                  <a:srgbClr val="002232"/>
                </a:solidFill>
              </a:rPr>
              <a:t> de mettre en place des stratégies dans le groupe</a:t>
            </a:r>
            <a:endParaRPr lang="fr-FR" b="1" dirty="0">
              <a:solidFill>
                <a:srgbClr val="00223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actuelle ne répond plus aux exigences des dirigeants</a:t>
            </a:r>
          </a:p>
          <a:p>
            <a:pPr>
              <a:buFont typeface="Arial" pitchFamily="34" charset="0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Les données sont redondantes, complexes, l’unicité et la cohérence ne sont pas garanties</a:t>
            </a:r>
            <a:endParaRPr lang="fr-FR" sz="2000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fr-FR" sz="2400" dirty="0" smtClean="0">
                <a:solidFill>
                  <a:srgbClr val="002232"/>
                </a:solidFill>
              </a:rPr>
              <a:t>Dysfonctionnements constatés</a:t>
            </a:r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Ventes</a:t>
            </a:r>
            <a:r>
              <a:rPr lang="fr-FR" sz="2000" dirty="0" smtClean="0"/>
              <a:t> de </a:t>
            </a:r>
            <a:r>
              <a:rPr lang="fr-FR" sz="2000" b="1" dirty="0" smtClean="0"/>
              <a:t>magnétoscopes</a:t>
            </a:r>
            <a:r>
              <a:rPr lang="fr-FR" sz="2000" dirty="0" smtClean="0"/>
              <a:t> dans les magasins de la région en </a:t>
            </a:r>
            <a:r>
              <a:rPr lang="fr-FR" sz="2000" b="1" dirty="0" smtClean="0"/>
              <a:t>octobre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ces ventes à l’aide d’un </a:t>
            </a:r>
            <a:r>
              <a:rPr lang="fr-FR" sz="2000" b="1" dirty="0" smtClean="0"/>
              <a:t>graphique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907704" y="4437112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V</a:t>
            </a:r>
            <a:r>
              <a:rPr lang="fr-FR" dirty="0" smtClean="0">
                <a:solidFill>
                  <a:srgbClr val="002232"/>
                </a:solidFill>
              </a:rPr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88224" y="429309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omparer ces données avec celles des années précédentes</a:t>
            </a:r>
            <a:endParaRPr lang="fr-FR" dirty="0">
              <a:solidFill>
                <a:srgbClr val="002232"/>
              </a:solidFill>
            </a:endParaRPr>
          </a:p>
        </p:txBody>
      </p:sp>
      <p:cxnSp>
        <p:nvCxnSpPr>
          <p:cNvPr id="12" name="Connecteur droit 11"/>
          <p:cNvCxnSpPr>
            <a:stCxn id="7" idx="3"/>
            <a:endCxn id="2050" idx="1"/>
          </p:cNvCxnSpPr>
          <p:nvPr/>
        </p:nvCxnSpPr>
        <p:spPr>
          <a:xfrm>
            <a:off x="3491880" y="4898777"/>
            <a:ext cx="695248" cy="5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050" idx="3"/>
            <a:endCxn id="10" idx="1"/>
          </p:cNvCxnSpPr>
          <p:nvPr/>
        </p:nvCxnSpPr>
        <p:spPr>
          <a:xfrm flipV="1">
            <a:off x="6092128" y="4893261"/>
            <a:ext cx="496096" cy="6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276128" y="1844824"/>
            <a:ext cx="6408712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Directeur commercial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9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du chiffre d’affaires de janvier à </a:t>
            </a:r>
            <a:r>
              <a:rPr lang="fr-FR" sz="2000" b="1" dirty="0" smtClean="0"/>
              <a:t>août 2010 </a:t>
            </a:r>
            <a:r>
              <a:rPr lang="fr-FR" sz="2000" dirty="0" smtClean="0"/>
              <a:t>puis de janvier à </a:t>
            </a:r>
            <a:r>
              <a:rPr lang="fr-FR" sz="2000" b="1" dirty="0" smtClean="0"/>
              <a:t>octobre 2010 </a:t>
            </a:r>
            <a:r>
              <a:rPr lang="fr-FR" sz="2000" dirty="0" smtClean="0"/>
              <a:t>pour la </a:t>
            </a:r>
            <a:r>
              <a:rPr lang="fr-FR" sz="2000" b="1" dirty="0" smtClean="0"/>
              <a:t>région</a:t>
            </a:r>
            <a:r>
              <a:rPr lang="fr-FR" sz="2000" dirty="0" smtClean="0"/>
              <a:t>, et ensuite au niveau </a:t>
            </a:r>
            <a:r>
              <a:rPr lang="fr-FR" sz="2000" b="1" dirty="0" smtClean="0"/>
              <a:t>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Palmarès réalisé </a:t>
            </a:r>
            <a:r>
              <a:rPr lang="fr-FR" sz="2000" dirty="0" smtClean="0"/>
              <a:t>des magasins de la région en janvier 2011 et classement sur le chiffre d’affaires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le positionnement par un </a:t>
            </a:r>
            <a:r>
              <a:rPr lang="fr-FR" sz="2000" b="1" dirty="0" smtClean="0"/>
              <a:t>graphique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 flipV="1">
            <a:off x="6718246" y="3609891"/>
            <a:ext cx="657439" cy="74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</a:t>
            </a:r>
          </a:p>
          <a:p>
            <a:pPr algn="l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18734" y="4293096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4008" y="5733256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9319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Système de </a:t>
            </a:r>
            <a:r>
              <a:rPr lang="fr-FR" dirty="0" err="1" smtClean="0">
                <a:solidFill>
                  <a:srgbClr val="002232"/>
                </a:solidFill>
              </a:rPr>
              <a:t>scoring</a:t>
            </a:r>
            <a:r>
              <a:rPr lang="fr-FR" dirty="0" smtClean="0">
                <a:solidFill>
                  <a:srgbClr val="002232"/>
                </a:solidFill>
              </a:rPr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9039" y="4293096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212976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286725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>
            <a:off x="4269974" y="3536142"/>
            <a:ext cx="658319" cy="81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4499992" y="4350613"/>
            <a:ext cx="428301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3074" idx="3"/>
            <a:endCxn id="6" idx="1"/>
          </p:cNvCxnSpPr>
          <p:nvPr/>
        </p:nvCxnSpPr>
        <p:spPr>
          <a:xfrm>
            <a:off x="6718246" y="4350613"/>
            <a:ext cx="500488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3074" idx="2"/>
            <a:endCxn id="7" idx="0"/>
          </p:cNvCxnSpPr>
          <p:nvPr/>
        </p:nvCxnSpPr>
        <p:spPr>
          <a:xfrm rot="16200000" flipH="1">
            <a:off x="5808324" y="5716465"/>
            <a:ext cx="31736" cy="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/>
          <p:cNvSpPr txBox="1">
            <a:spLocks/>
          </p:cNvSpPr>
          <p:nvPr/>
        </p:nvSpPr>
        <p:spPr>
          <a:xfrm>
            <a:off x="3347864" y="1916832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de la </a:t>
            </a:r>
            <a:r>
              <a:rPr lang="fr-FR" sz="2000" b="1" dirty="0" smtClean="0"/>
              <a:t>marge brute </a:t>
            </a:r>
            <a:r>
              <a:rPr lang="fr-FR" sz="2000" dirty="0" smtClean="0"/>
              <a:t>de janvier à </a:t>
            </a:r>
            <a:r>
              <a:rPr lang="fr-FR" sz="2000" b="1" dirty="0" smtClean="0"/>
              <a:t>décembre 2010</a:t>
            </a:r>
            <a:r>
              <a:rPr lang="fr-FR" sz="2000" dirty="0" smtClean="0"/>
              <a:t> et comparer à l’année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cet historique à l’aide de </a:t>
            </a:r>
            <a:r>
              <a:rPr lang="fr-FR" sz="2000" b="1" dirty="0" smtClean="0"/>
              <a:t>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3238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3356992"/>
            <a:ext cx="151216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Accueil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7"/>
            <a:ext cx="2214500" cy="161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79" y="2457918"/>
            <a:ext cx="2247333" cy="16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66" y="4725144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580112" y="1916832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Palmarès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3923928" y="4149080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Détails</a:t>
            </a:r>
          </a:p>
        </p:txBody>
      </p:sp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8270856"/>
              </p:ext>
            </p:extLst>
          </p:nvPr>
        </p:nvGraphicFramePr>
        <p:xfrm>
          <a:off x="3203848" y="2647950"/>
          <a:ext cx="6408738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049960432"/>
              </p:ext>
            </p:extLst>
          </p:nvPr>
        </p:nvGraphicFramePr>
        <p:xfrm>
          <a:off x="755576" y="1844824"/>
          <a:ext cx="5976663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aphique 5"/>
          <p:cNvGraphicFramePr/>
          <p:nvPr>
            <p:extLst>
              <p:ext uri="{D42A27DB-BD31-4B8C-83A1-F6EECF244321}">
                <p14:modId xmlns:p14="http://schemas.microsoft.com/office/powerpoint/2010/main" val="1049960432"/>
              </p:ext>
            </p:extLst>
          </p:nvPr>
        </p:nvGraphicFramePr>
        <p:xfrm>
          <a:off x="-396552" y="3717032"/>
          <a:ext cx="2952328" cy="790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Quel constat ?</a:t>
            </a:r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r>
              <a:rPr lang="fr-FR" sz="2400" dirty="0" smtClean="0">
                <a:solidFill>
                  <a:srgbClr val="00B050"/>
                </a:solidFill>
              </a:rPr>
              <a:t>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 ?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Avantage Jasper – Facilité mise en œuvre tableaux</a:t>
            </a:r>
          </a:p>
          <a:p>
            <a:pPr lvl="1"/>
            <a:r>
              <a:rPr lang="fr-FR" sz="1600" dirty="0" smtClean="0"/>
              <a:t>Pas de cartes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/>
              <a:t>Problème connexion à Oracle pour SAS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5304"/>
              </p:ext>
            </p:extLst>
          </p:nvPr>
        </p:nvGraphicFramePr>
        <p:xfrm>
          <a:off x="494847" y="3737652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5089" y="460174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89" y="510580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6389" y="568186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473" y="460174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773" y="510580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773" y="568186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665" y="460174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965" y="510580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0965" y="568186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7297" y="460174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597" y="510580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99" y="5784491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677" y="5734814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00B050"/>
                </a:solidFill>
              </a:rPr>
              <a:t>Fonctionnalités importantes 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Correction des recettes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8"/>
          <a:stretch/>
        </p:blipFill>
        <p:spPr bwMode="auto">
          <a:xfrm>
            <a:off x="395536" y="3501008"/>
            <a:ext cx="2224630" cy="25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Charaf EL BELLAI\Desktop\assistant_chef_produit_assuranc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1296144" cy="1517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0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</a:p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Des questions ?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014756" cy="201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 pédagogique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56992"/>
            <a:ext cx="4731606" cy="35010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92080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/>
          <p:cNvSpPr txBox="1">
            <a:spLocks/>
          </p:cNvSpPr>
          <p:nvPr/>
        </p:nvSpPr>
        <p:spPr>
          <a:xfrm>
            <a:off x="2113384" y="1916832"/>
            <a:ext cx="670708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du projet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technique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d’un important projet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des métiers du décisionnel (alimentation, restitution, recettes…)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humain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Organisation</a:t>
            </a:r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Merci à toute l’équipe</a:t>
            </a:r>
          </a:p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Une boisson ? Un en-cas</a:t>
            </a:r>
            <a:endParaRPr lang="fr-FR" sz="5400" dirty="0"/>
          </a:p>
        </p:txBody>
      </p:sp>
    </p:spTree>
    <p:extLst>
      <p:ext uri="{BB962C8B-B14F-4D97-AF65-F5344CB8AC3E}">
        <p14:creationId xmlns:p14="http://schemas.microsoft.com/office/powerpoint/2010/main" val="3049072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Historique: évolution de l’activité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Comparer objectif/réel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CA, bénéfice et marge des magasins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Position/ Région/ CA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1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15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771800" y="2099989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95736" y="2171997"/>
            <a:ext cx="6408712" cy="4209331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67744" y="4509120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164288" y="465313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  <a:endCxn id="23" idx="1"/>
          </p:cNvCxnSpPr>
          <p:nvPr/>
        </p:nvCxnSpPr>
        <p:spPr>
          <a:xfrm>
            <a:off x="3851920" y="5109285"/>
            <a:ext cx="648072" cy="11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3" idx="0"/>
            <a:endCxn id="8" idx="2"/>
          </p:cNvCxnSpPr>
          <p:nvPr/>
        </p:nvCxnSpPr>
        <p:spPr>
          <a:xfrm rot="5400000" flipH="1" flipV="1">
            <a:off x="5329180" y="4114172"/>
            <a:ext cx="501245" cy="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3" idx="3"/>
            <a:endCxn id="10" idx="1"/>
          </p:cNvCxnSpPr>
          <p:nvPr/>
        </p:nvCxnSpPr>
        <p:spPr>
          <a:xfrm flipV="1">
            <a:off x="6658992" y="5114801"/>
            <a:ext cx="505296" cy="5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D:\Documents and Settings\charaf.el.bellai\Desktop\u249563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365104"/>
            <a:ext cx="2159000" cy="1511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137944" y="3921125"/>
            <a:ext cx="381000" cy="20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>
            <a:stCxn id="1026" idx="1"/>
          </p:cNvCxnSpPr>
          <p:nvPr/>
        </p:nvCxnSpPr>
        <p:spPr>
          <a:xfrm rot="10800000" flipV="1">
            <a:off x="3995936" y="2003242"/>
            <a:ext cx="1080120" cy="2073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07904" y="4149080"/>
            <a:ext cx="288032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844824"/>
            <a:ext cx="172819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à coins arrondis 10"/>
          <p:cNvSpPr/>
          <p:nvPr/>
        </p:nvSpPr>
        <p:spPr>
          <a:xfrm>
            <a:off x="1979712" y="3284984"/>
            <a:ext cx="720080" cy="216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>
            <a:stCxn id="11" idx="3"/>
          </p:cNvCxnSpPr>
          <p:nvPr/>
        </p:nvCxnSpPr>
        <p:spPr>
          <a:xfrm>
            <a:off x="2699792" y="4365104"/>
            <a:ext cx="432048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700808"/>
            <a:ext cx="1152128" cy="60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23728" y="2316013"/>
            <a:ext cx="6408712" cy="4209331"/>
          </a:xfrm>
        </p:spPr>
        <p:txBody>
          <a:bodyPr/>
          <a:lstStyle/>
          <a:p>
            <a:pPr lvl="0" algn="ctr">
              <a:buNone/>
            </a:pPr>
            <a:r>
              <a:rPr lang="fr-FR" dirty="0" smtClean="0"/>
              <a:t>  Chef </a:t>
            </a:r>
            <a:r>
              <a:rPr lang="fr-FR" dirty="0"/>
              <a:t>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33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295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2"/>
          <p:cNvSpPr txBox="1">
            <a:spLocks/>
          </p:cNvSpPr>
          <p:nvPr/>
        </p:nvSpPr>
        <p:spPr>
          <a:xfrm>
            <a:off x="2843808" y="2171997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MRIC\AppData\Local\Temp\1298373469_S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1703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Solution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ETL : </a:t>
            </a:r>
            <a:r>
              <a:rPr lang="fr-FR" sz="2000" dirty="0" err="1" smtClean="0">
                <a:solidFill>
                  <a:srgbClr val="002232"/>
                </a:solidFill>
              </a:rPr>
              <a:t>Extract</a:t>
            </a:r>
            <a:r>
              <a:rPr lang="fr-FR" sz="2000" dirty="0" smtClean="0">
                <a:solidFill>
                  <a:srgbClr val="002232"/>
                </a:solidFill>
              </a:rPr>
              <a:t>, </a:t>
            </a:r>
            <a:r>
              <a:rPr lang="fr-FR" sz="2000" dirty="0" err="1" smtClean="0">
                <a:solidFill>
                  <a:srgbClr val="002232"/>
                </a:solidFill>
              </a:rPr>
              <a:t>Transform</a:t>
            </a:r>
            <a:r>
              <a:rPr lang="fr-FR" sz="2000" dirty="0" smtClean="0">
                <a:solidFill>
                  <a:srgbClr val="002232"/>
                </a:solidFill>
              </a:rPr>
              <a:t> and </a:t>
            </a:r>
            <a:r>
              <a:rPr lang="fr-FR" sz="2000" dirty="0" err="1" smtClean="0">
                <a:solidFill>
                  <a:srgbClr val="002232"/>
                </a:solidFill>
              </a:rPr>
              <a:t>Load</a:t>
            </a:r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Outil de restitution : mise en forme des données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>
                <a:solidFill>
                  <a:srgbClr val="002232"/>
                </a:solidFill>
              </a:rPr>
              <a:t>Entrepôt de données : modèle en </a:t>
            </a:r>
            <a:r>
              <a:rPr lang="fr-FR" sz="2000" dirty="0" smtClean="0">
                <a:solidFill>
                  <a:srgbClr val="002232"/>
                </a:solidFill>
              </a:rPr>
              <a:t>flocon plutôt qu’en étoile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Avantages :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Éviter les redondances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2123728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1728608" cy="25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2132856"/>
            <a:ext cx="6696744" cy="420933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Réunions hebdomadaires/bimensuelles</a:t>
            </a:r>
          </a:p>
          <a:p>
            <a:endParaRPr lang="fr-FR" sz="2800" dirty="0" smtClean="0"/>
          </a:p>
          <a:p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Ensemble du groupe en copie dans les mails</a:t>
            </a:r>
          </a:p>
          <a:p>
            <a:endParaRPr lang="fr-FR" sz="2800" dirty="0" smtClean="0"/>
          </a:p>
          <a:p>
            <a:r>
              <a:rPr lang="fr-FR" sz="2800" dirty="0" smtClean="0"/>
              <a:t>Travail en commun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66828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80506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 (Logiciel de gestion de version)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Restitution</a:t>
            </a:r>
            <a:endParaRPr lang="fr-FR" sz="2400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01008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88840"/>
            <a:ext cx="6408712" cy="3456384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b="1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BDD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19048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95736" y="4941168"/>
            <a:ext cx="332271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32856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b="1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MCT, données sources/cibles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71"/>
            <a:ext cx="2962672" cy="1818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100" dirty="0" smtClean="0"/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Direction : 2</a:t>
            </a:r>
            <a:endParaRPr lang="fr-FR" sz="1000" dirty="0" smtClean="0">
              <a:solidFill>
                <a:srgbClr val="002232"/>
              </a:solidFill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220072" y="2132856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Deuxième réunion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BDD installée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Début rédaction CU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Test outils restitution</a:t>
            </a:r>
          </a:p>
          <a:p>
            <a:endParaRPr lang="fr-FR" sz="18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fr-FR" sz="2400" dirty="0" smtClean="0"/>
          </a:p>
          <a:p>
            <a:r>
              <a:rPr lang="fr-FR" sz="2400" dirty="0" smtClean="0">
                <a:solidFill>
                  <a:srgbClr val="002232"/>
                </a:solidFill>
              </a:rPr>
              <a:t>Réponse à un appel d’offres de </a:t>
            </a:r>
            <a:r>
              <a:rPr lang="fr-FR" sz="2400" dirty="0" err="1" smtClean="0">
                <a:solidFill>
                  <a:srgbClr val="002232"/>
                </a:solidFill>
              </a:rPr>
              <a:t>Darties</a:t>
            </a:r>
            <a:endParaRPr lang="fr-FR" sz="2400" dirty="0" smtClean="0">
              <a:solidFill>
                <a:srgbClr val="002232"/>
              </a:solidFill>
            </a:endParaRPr>
          </a:p>
          <a:p>
            <a:endParaRPr lang="fr-FR" sz="2400" dirty="0">
              <a:solidFill>
                <a:srgbClr val="002232"/>
              </a:solidFill>
            </a:endParaRPr>
          </a:p>
          <a:p>
            <a:r>
              <a:rPr lang="fr-FR" sz="2400" dirty="0" smtClean="0">
                <a:solidFill>
                  <a:srgbClr val="002232"/>
                </a:solidFill>
              </a:rPr>
              <a:t>Projet de BI pour améliorer la prise de décision de </a:t>
            </a:r>
            <a:r>
              <a:rPr lang="fr-FR" sz="2400" dirty="0" err="1" smtClean="0">
                <a:solidFill>
                  <a:srgbClr val="002232"/>
                </a:solidFill>
              </a:rPr>
              <a:t>Darties</a:t>
            </a:r>
            <a:endParaRPr lang="fr-FR" sz="2400" dirty="0">
              <a:solidFill>
                <a:srgbClr val="002232"/>
              </a:solidFill>
            </a:endParaRPr>
          </a:p>
          <a:p>
            <a:endParaRPr lang="fr-FR" sz="2400" dirty="0" smtClean="0">
              <a:solidFill>
                <a:srgbClr val="002232"/>
              </a:solidFill>
            </a:endParaRPr>
          </a:p>
          <a:p>
            <a:r>
              <a:rPr lang="fr-FR" sz="2400" dirty="0" smtClean="0">
                <a:solidFill>
                  <a:srgbClr val="002232"/>
                </a:solidFill>
              </a:rPr>
              <a:t>Compétences de l’ISTIL-EPU dans les projets BI</a:t>
            </a:r>
          </a:p>
          <a:p>
            <a:pPr lvl="1"/>
            <a:r>
              <a:rPr lang="fr-FR" sz="2400" dirty="0">
                <a:solidFill>
                  <a:srgbClr val="002232"/>
                </a:solidFill>
              </a:rPr>
              <a:t>Gestion de </a:t>
            </a:r>
            <a:r>
              <a:rPr lang="fr-FR" sz="2400" dirty="0" smtClean="0">
                <a:solidFill>
                  <a:srgbClr val="002232"/>
                </a:solidFill>
              </a:rPr>
              <a:t>projets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Alimentation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Restitution</a:t>
            </a:r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16832"/>
            <a:ext cx="3600400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r>
              <a:rPr lang="fr-FR" sz="1800" dirty="0" smtClean="0"/>
              <a:t>Cahier de recettes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VO en restitution SAS/JASPER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148064" y="1916832"/>
            <a:ext cx="3888432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Remplir BDD avec 49 villes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9" y="2132857"/>
            <a:ext cx="3047619" cy="2736304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5085184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244005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6" y="2132856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2257400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endParaRPr lang="fr-FR" sz="1050" dirty="0" smtClean="0"/>
          </a:p>
          <a:p>
            <a:r>
              <a:rPr lang="fr-FR" sz="2400" dirty="0" smtClean="0"/>
              <a:t>Selon </a:t>
            </a:r>
            <a:r>
              <a:rPr lang="fr-FR" sz="2400" dirty="0"/>
              <a:t>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1916832"/>
            <a:ext cx="6624736" cy="420933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None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None/>
            </a:pPr>
            <a:endParaRPr lang="fr-FR" dirty="0" smtClean="0"/>
          </a:p>
          <a:p>
            <a:pPr lvl="1">
              <a:buNone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Une </a:t>
            </a:r>
            <a:r>
              <a:rPr lang="fr-FR" dirty="0"/>
              <a:t>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MRIC\AppData\Local\Temp\1298373947_software_develop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1945074" cy="19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3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/>
          <a:stretch>
            <a:fillRect/>
          </a:stretch>
        </p:blipFill>
        <p:spPr bwMode="auto">
          <a:xfrm>
            <a:off x="5796136" y="507589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653136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6732240" y="586798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3.2.3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729181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203848" y="587727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pic>
        <p:nvPicPr>
          <p:cNvPr id="1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645024"/>
            <a:ext cx="2452851" cy="923490"/>
          </a:xfrm>
          <a:prstGeom prst="rect">
            <a:avLst/>
          </a:prstGeom>
          <a:noFill/>
        </p:spPr>
      </p:pic>
      <p:pic>
        <p:nvPicPr>
          <p:cNvPr id="140290" name="Picture 2" descr="http://www.uptrending.com/wp-content/uploads/2009/09/logo-pentaho.jpg"/>
          <p:cNvPicPr>
            <a:picLocks noChangeAspect="1" noChangeArrowheads="1"/>
          </p:cNvPicPr>
          <p:nvPr/>
        </p:nvPicPr>
        <p:blipFill>
          <a:blip r:embed="rId7" cstate="print"/>
          <a:srcRect l="13608" t="28314" r="12305" b="29215"/>
          <a:stretch>
            <a:fillRect/>
          </a:stretch>
        </p:blipFill>
        <p:spPr bwMode="auto">
          <a:xfrm>
            <a:off x="2267744" y="5013176"/>
            <a:ext cx="3168352" cy="969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5013176"/>
            <a:ext cx="3402196" cy="1224136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420888"/>
            <a:ext cx="1889786" cy="1417340"/>
          </a:xfrm>
          <a:prstGeom prst="rect">
            <a:avLst/>
          </a:prstGeom>
          <a:noFill/>
        </p:spPr>
      </p:pic>
      <p:pic>
        <p:nvPicPr>
          <p:cNvPr id="7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157192"/>
            <a:ext cx="2808312" cy="1057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endParaRPr lang="fr-FR" sz="1400" dirty="0" smtClean="0"/>
          </a:p>
          <a:p>
            <a:r>
              <a:rPr lang="fr-FR" sz="2800" dirty="0" err="1" smtClean="0"/>
              <a:t>Talend</a:t>
            </a:r>
            <a:r>
              <a:rPr lang="fr-FR" sz="2800" dirty="0" smtClean="0"/>
              <a:t> Open Studio est celui qui profite de la meilleure renommée, il est utilisé dans </a:t>
            </a:r>
            <a:r>
              <a:rPr lang="fr-FR" sz="2800" dirty="0" err="1" smtClean="0"/>
              <a:t>JasperETL</a:t>
            </a:r>
            <a:endParaRPr lang="fr-FR" sz="2800" dirty="0" smtClean="0"/>
          </a:p>
        </p:txBody>
      </p:sp>
      <p:pic>
        <p:nvPicPr>
          <p:cNvPr id="6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5517232"/>
            <a:ext cx="2304256" cy="867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4941168"/>
            <a:ext cx="3402196" cy="1224136"/>
          </a:xfrm>
          <a:prstGeom prst="rect">
            <a:avLst/>
          </a:prstGeom>
          <a:noFill/>
        </p:spPr>
      </p:pic>
      <p:pic>
        <p:nvPicPr>
          <p:cNvPr id="9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013176"/>
            <a:ext cx="2644109" cy="995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552728" cy="4209331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 algn="ctr">
              <a:buNone/>
            </a:pPr>
            <a:endParaRPr lang="fr-FR" sz="1200" b="1" dirty="0" smtClean="0"/>
          </a:p>
          <a:p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Interface graphique identique à Eclipse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Langage de programmation : JAVA</a:t>
            </a:r>
          </a:p>
        </p:txBody>
      </p:sp>
      <p:pic>
        <p:nvPicPr>
          <p:cNvPr id="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653136"/>
            <a:ext cx="3600399" cy="1355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000" dirty="0" smtClean="0"/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979712" y="1988840"/>
            <a:ext cx="655272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b="1" dirty="0" smtClean="0"/>
              <a:t>Le choix des autres groupes</a:t>
            </a:r>
          </a:p>
        </p:txBody>
      </p:sp>
      <p:pic>
        <p:nvPicPr>
          <p:cNvPr id="8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5013176"/>
            <a:ext cx="3528392" cy="1328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672" y="2276872"/>
            <a:ext cx="5328592" cy="420933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de-DE" b="1" dirty="0" smtClean="0">
                <a:solidFill>
                  <a:schemeClr val="tx1"/>
                </a:solidFill>
              </a:rPr>
              <a:t>Notre </a:t>
            </a:r>
            <a:r>
              <a:rPr lang="de-DE" b="1" dirty="0" err="1" smtClean="0">
                <a:solidFill>
                  <a:schemeClr val="tx1"/>
                </a:solidFill>
              </a:rPr>
              <a:t>choix</a:t>
            </a:r>
            <a:endParaRPr lang="fr-FR" b="1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00808"/>
            <a:ext cx="2016077" cy="1576586"/>
          </a:xfrm>
          <a:prstGeom prst="rect">
            <a:avLst/>
          </a:prstGeom>
          <a:noFill/>
        </p:spPr>
      </p:pic>
      <p:pic>
        <p:nvPicPr>
          <p:cNvPr id="128002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789040"/>
            <a:ext cx="5283639" cy="1989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/>
              <a:t>Dossier SFD concernant les besoins de </a:t>
            </a:r>
            <a:r>
              <a:rPr lang="fr-FR" sz="2000" dirty="0" err="1" smtClean="0"/>
              <a:t>Darties</a:t>
            </a:r>
            <a:r>
              <a:rPr lang="fr-FR" sz="2000" dirty="0" smtClean="0"/>
              <a:t> fournis en début du projet</a:t>
            </a:r>
            <a:endParaRPr lang="fr-FR" sz="2000" dirty="0"/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890796661"/>
              </p:ext>
            </p:extLst>
          </p:nvPr>
        </p:nvGraphicFramePr>
        <p:xfrm>
          <a:off x="1619672" y="2276872"/>
          <a:ext cx="7236296" cy="3456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3906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772816"/>
            <a:ext cx="3810000" cy="828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1858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981968"/>
            <a:ext cx="2762250" cy="94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95736" y="3284984"/>
            <a:ext cx="3240360" cy="4209331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err="1" smtClean="0"/>
              <a:t>Reporting</a:t>
            </a:r>
            <a:r>
              <a:rPr lang="fr-FR" sz="2000" dirty="0" smtClean="0"/>
              <a:t> complet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Rapports dynamiques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Fonctionnalités poussées </a:t>
            </a:r>
            <a:r>
              <a:rPr lang="fr-FR" sz="2000" dirty="0" smtClean="0">
                <a:sym typeface="Wingdings" pitchFamily="2" charset="2"/>
              </a:rPr>
              <a:t>avec son </a:t>
            </a:r>
            <a:r>
              <a:rPr lang="fr-FR" sz="2000" dirty="0" smtClean="0"/>
              <a:t>système de script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Sortie des documents sous différents formats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Maîtrise système de script </a:t>
            </a:r>
            <a:r>
              <a:rPr lang="fr-FR" sz="2000" dirty="0" err="1" smtClean="0">
                <a:solidFill>
                  <a:srgbClr val="002232"/>
                </a:solidFill>
              </a:rPr>
              <a:t>iReport</a:t>
            </a:r>
            <a:endParaRPr lang="fr-FR" sz="2000" dirty="0" smtClean="0">
              <a:solidFill>
                <a:srgbClr val="002232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Une requête par tableau/graphique</a:t>
            </a:r>
          </a:p>
        </p:txBody>
      </p:sp>
      <p:pic>
        <p:nvPicPr>
          <p:cNvPr id="119810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1916832"/>
            <a:ext cx="2762250" cy="94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dans le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7762" name="Picture 2" descr="http://www.humaninference.com/News%20-%20Events/News/~/media/Images/HI-images/logoQliktech.ashx?w=150&amp;h=92&amp;as=1"/>
          <p:cNvPicPr>
            <a:picLocks noChangeAspect="1" noChangeArrowheads="1"/>
          </p:cNvPicPr>
          <p:nvPr/>
        </p:nvPicPr>
        <p:blipFill>
          <a:blip r:embed="rId3" cstate="print"/>
          <a:srcRect b="10589"/>
          <a:stretch>
            <a:fillRect/>
          </a:stretch>
        </p:blipFill>
        <p:spPr bwMode="auto">
          <a:xfrm>
            <a:off x="5580112" y="1916832"/>
            <a:ext cx="2232248" cy="1224136"/>
          </a:xfrm>
          <a:prstGeom prst="rect">
            <a:avLst/>
          </a:prstGeom>
          <a:noFill/>
        </p:spPr>
      </p:pic>
      <p:pic>
        <p:nvPicPr>
          <p:cNvPr id="117764" name="Picture 4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373216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5714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2856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429000"/>
            <a:ext cx="3456384" cy="4209331"/>
          </a:xfrm>
        </p:spPr>
        <p:txBody>
          <a:bodyPr>
            <a:normAutofit fontScale="40000" lnSpcReduction="20000"/>
          </a:bodyPr>
          <a:lstStyle/>
          <a:p>
            <a:pPr lvl="0">
              <a:buFont typeface="Arial" pitchFamily="34" charset="0"/>
              <a:buChar char="•"/>
            </a:pPr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Données prises en temps réel à la source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connaissances techniques requises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</a:rPr>
              <a:t>Licence onéreuse</a:t>
            </a:r>
          </a:p>
        </p:txBody>
      </p:sp>
      <p:pic>
        <p:nvPicPr>
          <p:cNvPr id="9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2204864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2123728" y="3212976"/>
            <a:ext cx="6408712" cy="291318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3848" y="3284984"/>
            <a:ext cx="5472608" cy="2769171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Créer des procédures stockées appelées à distance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356992"/>
            <a:ext cx="3528392" cy="3024336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Outils de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puissant 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Procédures stockées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Personnalisation des tableaux (CSS) et des graphiques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Export texte et PDF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Large support Web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lang="fr-FR" sz="2600" dirty="0" smtClean="0">
              <a:solidFill>
                <a:srgbClr val="002232"/>
              </a:solidFill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Logiciel payant dans d’autres circonstances</a:t>
            </a:r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73016"/>
            <a:ext cx="2711990" cy="193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2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76488"/>
              </p:ext>
            </p:extLst>
          </p:nvPr>
        </p:nvGraphicFramePr>
        <p:xfrm>
          <a:off x="2339750" y="2564456"/>
          <a:ext cx="6393500" cy="3726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375"/>
                <a:gridCol w="1598375"/>
                <a:gridCol w="1598375"/>
                <a:gridCol w="1598375"/>
              </a:tblGrid>
              <a:tr h="600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700" b="1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 </a:t>
                      </a:r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Support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Communauté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722678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Documentation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Entraide forum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Démo d’utilisation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Large support en anglais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Installation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Difficile en local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Performances 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Excellentes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bonnes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Interface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Facile,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facile, très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267744" y="2625365"/>
          <a:ext cx="6408712" cy="3722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509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 smtClean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SGBD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Oracle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Connaissances</a:t>
                      </a:r>
                      <a:r>
                        <a:rPr lang="fr-FR" sz="1800" b="1" baseline="0" dirty="0" smtClean="0"/>
                        <a:t> techniques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Aucunes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Code SAS, 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879580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Design</a:t>
                      </a:r>
                      <a:r>
                        <a:rPr lang="fr-FR" sz="1800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sz="1800" b="1" baseline="0" dirty="0" smtClean="0"/>
                        <a:t>tableaux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Customisation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Moyenne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Licence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Gratuit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10.000 €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Disponible à l’université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</a:tbl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378963"/>
            <a:ext cx="1143008" cy="762005"/>
          </a:xfrm>
          <a:prstGeom prst="rect">
            <a:avLst/>
          </a:prstGeom>
          <a:noFill/>
        </p:spPr>
      </p:pic>
      <p:pic>
        <p:nvPicPr>
          <p:cNvPr id="12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1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482569" cy="2321712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780928"/>
            <a:ext cx="3810000" cy="828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MRIC\AppData\Local\Temp\1298374212_batch_pro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2237184" cy="22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39248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dirty="0" smtClean="0"/>
              <a:t>Le premier onglet du fichier Excel concerne la mise à jour du référentiel</a:t>
            </a:r>
          </a:p>
          <a:p>
            <a:r>
              <a:rPr lang="fr-FR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endParaRPr lang="fr-FR" sz="3800" dirty="0" smtClean="0"/>
          </a:p>
          <a:p>
            <a:r>
              <a:rPr lang="fr-FR" dirty="0" smtClean="0"/>
              <a:t>La colonne action indique le type d’opération à effectuer : </a:t>
            </a:r>
            <a:r>
              <a:rPr lang="fr-FR" b="1" dirty="0" smtClean="0"/>
              <a:t>A</a:t>
            </a:r>
            <a:r>
              <a:rPr lang="fr-FR" dirty="0" smtClean="0"/>
              <a:t>jout, </a:t>
            </a:r>
            <a:r>
              <a:rPr lang="fr-FR" b="1" dirty="0" smtClean="0"/>
              <a:t>M</a:t>
            </a:r>
            <a:r>
              <a:rPr lang="fr-FR" dirty="0" smtClean="0"/>
              <a:t>odification ou </a:t>
            </a:r>
            <a:r>
              <a:rPr lang="fr-FR" b="1" dirty="0" smtClean="0"/>
              <a:t>S</a:t>
            </a:r>
            <a:r>
              <a:rPr lang="fr-FR" dirty="0" smtClean="0"/>
              <a:t>uppression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3728" y="3645024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3933056"/>
            <a:ext cx="4392488" cy="237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23728" y="1955973"/>
            <a:ext cx="7020272" cy="420933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r>
              <a:rPr lang="fr-FR" sz="2400" dirty="0" smtClean="0"/>
              <a:t>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r>
              <a:rPr lang="fr-FR" sz="2400" dirty="0" smtClean="0"/>
              <a:t>Grand groupe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50912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Analyse de trois types de fichiers:</a:t>
            </a:r>
          </a:p>
          <a:p>
            <a:pPr lvl="1"/>
            <a:r>
              <a:rPr lang="fr-FR" dirty="0" smtClean="0"/>
              <a:t>Initialisation</a:t>
            </a:r>
          </a:p>
          <a:p>
            <a:pPr lvl="1"/>
            <a:r>
              <a:rPr lang="fr-FR" dirty="0" smtClean="0"/>
              <a:t>Annuelle</a:t>
            </a:r>
          </a:p>
          <a:p>
            <a:pPr lvl="1"/>
            <a:r>
              <a:rPr lang="fr-FR" dirty="0" smtClean="0"/>
              <a:t>Mensuelle</a:t>
            </a:r>
          </a:p>
          <a:p>
            <a:endParaRPr lang="fr-FR" dirty="0"/>
          </a:p>
          <a:p>
            <a:r>
              <a:rPr lang="fr-FR" dirty="0" smtClean="0"/>
              <a:t>Traitement des erreurs:</a:t>
            </a:r>
          </a:p>
          <a:p>
            <a:pPr lvl="1"/>
            <a:r>
              <a:rPr lang="fr-FR" dirty="0" smtClean="0"/>
              <a:t>Retour du type d’erreur à </a:t>
            </a:r>
            <a:r>
              <a:rPr lang="fr-FR" dirty="0" err="1" smtClean="0"/>
              <a:t>Talend</a:t>
            </a:r>
            <a:endParaRPr lang="fr-FR" dirty="0" smtClean="0"/>
          </a:p>
          <a:p>
            <a:pPr lvl="1"/>
            <a:r>
              <a:rPr lang="fr-FR" dirty="0" smtClean="0"/>
              <a:t>Inscription de l’erreur dans un fichier </a:t>
            </a:r>
            <a:r>
              <a:rPr lang="fr-FR" dirty="0" err="1" smtClean="0"/>
              <a:t>excel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http://android-france.fr/wp-content/uploads/2009/07/java-android-franc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564904"/>
            <a:ext cx="936104" cy="1741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48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68"/>
    </mc:Choice>
    <mc:Fallback xmlns="">
      <p:transition spd="slow" advTm="35668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Vérification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smtClean="0"/>
              <a:t>Test :</a:t>
            </a:r>
          </a:p>
          <a:p>
            <a:pPr lvl="2"/>
            <a:r>
              <a:rPr lang="fr-FR" dirty="0" smtClean="0"/>
              <a:t> </a:t>
            </a:r>
            <a:r>
              <a:rPr lang="fr-FR" sz="2000" dirty="0" smtClean="0"/>
              <a:t>Darties_xxxx.xls</a:t>
            </a:r>
          </a:p>
          <a:p>
            <a:pPr lvl="2"/>
            <a:r>
              <a:rPr lang="fr-FR" sz="2000" dirty="0" smtClean="0"/>
              <a:t>  Darties_yyyy_mm.xls</a:t>
            </a:r>
            <a:endParaRPr lang="fr-FR" dirty="0"/>
          </a:p>
          <a:p>
            <a:pPr lvl="1"/>
            <a:r>
              <a:rPr lang="fr-FR" dirty="0"/>
              <a:t>Les onglets</a:t>
            </a:r>
          </a:p>
          <a:p>
            <a:pPr lvl="2"/>
            <a:r>
              <a:rPr lang="fr-FR" dirty="0"/>
              <a:t>Nom</a:t>
            </a:r>
          </a:p>
          <a:p>
            <a:pPr lvl="2"/>
            <a:r>
              <a:rPr lang="fr-FR" dirty="0"/>
              <a:t>Nombre</a:t>
            </a:r>
          </a:p>
          <a:p>
            <a:endParaRPr lang="fr-FR" dirty="0"/>
          </a:p>
        </p:txBody>
      </p:sp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81128"/>
            <a:ext cx="4073040" cy="2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577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0595"/>
    </mc:Choice>
    <mc:Fallback xmlns="">
      <p:transition advTm="9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Onglet Référentiel</a:t>
            </a:r>
          </a:p>
          <a:p>
            <a:pPr lvl="2"/>
            <a:r>
              <a:rPr lang="fr-FR" dirty="0"/>
              <a:t>Nom colonne</a:t>
            </a:r>
          </a:p>
          <a:p>
            <a:pPr lvl="2"/>
            <a:r>
              <a:rPr lang="fr-FR" dirty="0"/>
              <a:t>Type d’action A/M/S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491"/>
          <a:stretch/>
        </p:blipFill>
        <p:spPr bwMode="auto">
          <a:xfrm>
            <a:off x="2075543" y="3573016"/>
            <a:ext cx="6382197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06954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320"/>
    </mc:Choice>
    <mc:Fallback xmlns="">
      <p:transition spd="slow" advTm="3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Les </a:t>
            </a:r>
            <a:r>
              <a:rPr lang="fr-FR" dirty="0" smtClean="0"/>
              <a:t>données finales:</a:t>
            </a:r>
            <a:endParaRPr lang="fr-FR" dirty="0"/>
          </a:p>
          <a:p>
            <a:pPr lvl="2"/>
            <a:r>
              <a:rPr lang="fr-FR" sz="2000" dirty="0"/>
              <a:t>12 mois pour chaque ville (annuelle)</a:t>
            </a:r>
          </a:p>
          <a:p>
            <a:pPr lvl="2"/>
            <a:r>
              <a:rPr lang="fr-FR" sz="2000" dirty="0"/>
              <a:t>Nom ville</a:t>
            </a:r>
          </a:p>
          <a:p>
            <a:pPr lvl="2"/>
            <a:r>
              <a:rPr lang="fr-FR" sz="2000" dirty="0"/>
              <a:t>Nom colonne</a:t>
            </a:r>
          </a:p>
          <a:p>
            <a:pPr lvl="2"/>
            <a:r>
              <a:rPr lang="fr-FR" sz="2000" dirty="0"/>
              <a:t>Année correcte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61983"/>
            <a:ext cx="550232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547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437"/>
    </mc:Choice>
    <mc:Fallback xmlns="">
      <p:transition spd="slow" advTm="8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Erreur sur une colonne </a:t>
            </a:r>
            <a:r>
              <a:rPr lang="fr-FR" sz="2800" dirty="0" smtClean="0"/>
              <a:t>dans « </a:t>
            </a:r>
            <a:r>
              <a:rPr lang="fr-FR" sz="2800" dirty="0" err="1" smtClean="0"/>
              <a:t>referentiel</a:t>
            </a:r>
            <a:r>
              <a:rPr lang="fr-FR" sz="2800" smtClean="0"/>
              <a:t> »</a:t>
            </a:r>
            <a:endParaRPr lang="fr-FR" sz="28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On a « Enseignes » au lieu de« Enseigne »</a:t>
            </a:r>
          </a:p>
          <a:p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55626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889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75"/>
    </mc:Choice>
    <mc:Fallback xmlns="">
      <p:transition spd="slow" advTm="1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Traitement JAVA: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Le fichier erreur: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098"/>
          <a:stretch/>
        </p:blipFill>
        <p:spPr bwMode="auto">
          <a:xfrm>
            <a:off x="2699792" y="2420888"/>
            <a:ext cx="54229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83568" y="4797152"/>
            <a:ext cx="8116887" cy="11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5383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52"/>
    </mc:Choice>
    <mc:Fallback xmlns="">
      <p:transition spd="slow" advTm="5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8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419872" y="2649686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électroménager, électronique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21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44 %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19872" y="3933056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construction, bricolage, jardinage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14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30 %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52388" y="5301208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loisirs, multimédia, électroménager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13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26 %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Darties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qui êtes-vous ? </a:t>
            </a:r>
          </a:p>
        </p:txBody>
      </p:sp>
      <p:pic>
        <p:nvPicPr>
          <p:cNvPr id="191490" name="Picture 2" descr="http://www.marcernoult.com/blog/wp-content/uploads/2008/12/logo_darty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636912"/>
            <a:ext cx="1008112" cy="1008112"/>
          </a:xfrm>
          <a:prstGeom prst="rect">
            <a:avLst/>
          </a:prstGeom>
          <a:noFill/>
        </p:spPr>
      </p:pic>
      <p:pic>
        <p:nvPicPr>
          <p:cNvPr id="191492" name="Picture 4" descr="http://www.objetsdesign.fr/files/2008/11/LOGO%20Leroy%20Merl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33056"/>
            <a:ext cx="1208384" cy="1080120"/>
          </a:xfrm>
          <a:prstGeom prst="rect">
            <a:avLst/>
          </a:prstGeom>
          <a:noFill/>
        </p:spPr>
      </p:pic>
      <p:pic>
        <p:nvPicPr>
          <p:cNvPr id="191494" name="Picture 6" descr="http://lol.net/m/boulang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085184"/>
            <a:ext cx="1608922" cy="1340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smtClean="0"/>
              <a:t>Tri, </a:t>
            </a:r>
            <a:r>
              <a:rPr lang="fr-FR" dirty="0" smtClean="0"/>
              <a:t>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http://www.marketing-professionnel.fr/wp-content/uploads/2009/09/base-de-donnees-cv-cvtheque.jpg"/>
          <p:cNvPicPr>
            <a:picLocks noChangeAspect="1" noChangeArrowheads="1"/>
          </p:cNvPicPr>
          <p:nvPr/>
        </p:nvPicPr>
        <p:blipFill>
          <a:blip r:embed="rId5" cstate="print"/>
          <a:srcRect t="6667" b="13333"/>
          <a:stretch>
            <a:fillRect/>
          </a:stretch>
        </p:blipFill>
        <p:spPr bwMode="auto">
          <a:xfrm>
            <a:off x="2483768" y="3068960"/>
            <a:ext cx="2160240" cy="1728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 droite 7"/>
          <p:cNvSpPr/>
          <p:nvPr/>
        </p:nvSpPr>
        <p:spPr>
          <a:xfrm>
            <a:off x="4334775" y="420109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C:\Users\EMRIC\AppData\Local\Temp\1297793448_application-vnd.ms-exce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3711"/>
            <a:ext cx="87248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EMRIC\AppData\Local\Temp\1298374570_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21" y="3717032"/>
            <a:ext cx="968134" cy="9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ETL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/>
            <a:r>
              <a:rPr lang="fr-FR" dirty="0" smtClean="0"/>
              <a:t>Démonstration</a:t>
            </a:r>
          </a:p>
          <a:p>
            <a:pPr marL="0" indent="0" algn="ctr"/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/>
              <a:t>Initialisation </a:t>
            </a:r>
            <a:r>
              <a:rPr lang="fr-FR" sz="2400" dirty="0"/>
              <a:t>d'un </a:t>
            </a:r>
            <a:r>
              <a:rPr lang="fr-FR" sz="2400" dirty="0" smtClean="0"/>
              <a:t>référentiel </a:t>
            </a:r>
            <a:endParaRPr lang="fr-FR" sz="2400" dirty="0"/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/>
              <a:t>Insertion </a:t>
            </a:r>
            <a:r>
              <a:rPr lang="fr-FR" sz="2400" dirty="0"/>
              <a:t>de données mensuelle et annuelle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/>
              <a:t>Cas </a:t>
            </a:r>
            <a:r>
              <a:rPr lang="fr-FR" sz="2400" dirty="0"/>
              <a:t>d'erreur </a:t>
            </a:r>
            <a:r>
              <a:rPr lang="fr-FR" sz="2400" dirty="0" smtClean="0"/>
              <a:t>: </a:t>
            </a:r>
            <a:r>
              <a:rPr lang="fr-FR" sz="2400" dirty="0"/>
              <a:t>Nombre d'onglet incorrecte 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400" dirty="0" smtClean="0"/>
              <a:t>Cas </a:t>
            </a:r>
            <a:r>
              <a:rPr lang="fr-FR" sz="2400" dirty="0"/>
              <a:t>d'erreur : Nombre de caisse invalide</a:t>
            </a:r>
          </a:p>
        </p:txBody>
      </p:sp>
    </p:spTree>
    <p:extLst>
      <p:ext uri="{BB962C8B-B14F-4D97-AF65-F5344CB8AC3E}">
        <p14:creationId xmlns:p14="http://schemas.microsoft.com/office/powerpoint/2010/main" val="37904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43608" y="1340768"/>
            <a:ext cx="74168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Initialisation d'un </a:t>
            </a:r>
            <a:r>
              <a:rPr lang="fr-FR" sz="2800" dirty="0" smtClean="0"/>
              <a:t>référentiel </a:t>
            </a:r>
            <a:endParaRPr lang="fr-FR" sz="2800" dirty="0"/>
          </a:p>
          <a:p>
            <a:pPr algn="ctr"/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237646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43608" y="134076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Insertion de données mensuelle et annuelle </a:t>
            </a:r>
          </a:p>
        </p:txBody>
      </p:sp>
    </p:spTree>
    <p:extLst>
      <p:ext uri="{BB962C8B-B14F-4D97-AF65-F5344CB8AC3E}">
        <p14:creationId xmlns:p14="http://schemas.microsoft.com/office/powerpoint/2010/main" val="20654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43608" y="134076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Cas d'erreur : Nombre d'onglet incorrecte </a:t>
            </a:r>
          </a:p>
        </p:txBody>
      </p:sp>
    </p:spTree>
    <p:extLst>
      <p:ext uri="{BB962C8B-B14F-4D97-AF65-F5344CB8AC3E}">
        <p14:creationId xmlns:p14="http://schemas.microsoft.com/office/powerpoint/2010/main" val="20654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043608" y="1340768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Cas d'erreur : Nombre de caisse invalide</a:t>
            </a:r>
          </a:p>
        </p:txBody>
      </p:sp>
    </p:spTree>
    <p:extLst>
      <p:ext uri="{BB962C8B-B14F-4D97-AF65-F5344CB8AC3E}">
        <p14:creationId xmlns:p14="http://schemas.microsoft.com/office/powerpoint/2010/main" val="206540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Outil Microsoft Excel</a:t>
            </a:r>
            <a:r>
              <a:rPr lang="fr-FR" dirty="0" smtClean="0">
                <a:solidFill>
                  <a:srgbClr val="002232"/>
                </a:solidFill>
              </a:rPr>
              <a:t> aidant à établir la budgétisation des différentes enseignes. </a:t>
            </a:r>
            <a:endParaRPr lang="fr-FR" dirty="0">
              <a:solidFill>
                <a:srgbClr val="002232"/>
              </a:solidFill>
            </a:endParaRPr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Données manipulées </a:t>
            </a:r>
            <a:r>
              <a:rPr lang="fr-FR" dirty="0" smtClean="0">
                <a:solidFill>
                  <a:srgbClr val="002232"/>
                </a:solidFill>
              </a:rPr>
              <a:t>: chiffres d’affaires, marges et ventes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75656" y="4876800"/>
            <a:ext cx="7668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Enjeux 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Analyse du réalisé par magasin, région commerciale, enseigne, le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Établissement d’objectifs en fonction du réel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Étude de la performance</a:t>
            </a:r>
            <a:endParaRPr lang="fr-FR" dirty="0" smtClean="0">
              <a:solidFill>
                <a:srgbClr val="002232"/>
              </a:solidFill>
            </a:endParaRPr>
          </a:p>
          <a:p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29" y="3789040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restitution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8539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dirty="0" smtClean="0"/>
              <a:t>Chiffre d’affaires en </a:t>
            </a:r>
            <a:r>
              <a:rPr lang="fr-FR" sz="2000" b="1" dirty="0" smtClean="0"/>
              <a:t>décembre</a:t>
            </a:r>
            <a:r>
              <a:rPr lang="fr-FR" sz="2000" dirty="0" smtClean="0"/>
              <a:t> </a:t>
            </a:r>
            <a:r>
              <a:rPr lang="fr-FR" sz="2000" b="1" dirty="0" smtClean="0"/>
              <a:t>2010</a:t>
            </a:r>
            <a:r>
              <a:rPr lang="fr-FR" sz="2000" dirty="0" smtClean="0"/>
              <a:t> et </a:t>
            </a:r>
            <a:r>
              <a:rPr lang="fr-FR" sz="2000" b="1" dirty="0" smtClean="0"/>
              <a:t>cumulé</a:t>
            </a:r>
            <a:r>
              <a:rPr lang="fr-FR" sz="2000" dirty="0" smtClean="0"/>
              <a:t> sur l’année pour la famille d’articles </a:t>
            </a:r>
            <a:r>
              <a:rPr lang="fr-FR" sz="2000" b="1" dirty="0" smtClean="0"/>
              <a:t>Hifi</a:t>
            </a:r>
            <a:r>
              <a:rPr lang="fr-FR" sz="2000" dirty="0" smtClean="0"/>
              <a:t> et l’enseigne </a:t>
            </a:r>
            <a:r>
              <a:rPr lang="fr-FR" sz="2000" b="1" dirty="0" smtClean="0"/>
              <a:t>Darty</a:t>
            </a:r>
          </a:p>
          <a:p>
            <a:pPr lvl="1"/>
            <a:endParaRPr lang="fr-FR" sz="1000" b="1" dirty="0" smtClean="0"/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Analyser l’</a:t>
            </a:r>
            <a:r>
              <a:rPr lang="fr-FR" sz="2000" b="1" dirty="0" smtClean="0"/>
              <a:t>évolution temporelle </a:t>
            </a:r>
            <a:r>
              <a:rPr lang="fr-FR" sz="2000" dirty="0" smtClean="0"/>
              <a:t>de ce chiffre en 2010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Détail</a:t>
            </a:r>
            <a:r>
              <a:rPr lang="fr-FR" sz="2000" dirty="0" smtClean="0"/>
              <a:t> de tous les indicateurs et caractéristiques en </a:t>
            </a:r>
            <a:r>
              <a:rPr lang="fr-FR" sz="2000" b="1" dirty="0" smtClean="0"/>
              <a:t>janvier 2010 </a:t>
            </a:r>
            <a:r>
              <a:rPr lang="fr-FR" sz="2000" dirty="0" smtClean="0"/>
              <a:t>par région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1723</TotalTime>
  <Words>3155</Words>
  <Application>Microsoft Office PowerPoint</Application>
  <PresentationFormat>Affichage à l'écran (4:3)</PresentationFormat>
  <Paragraphs>916</Paragraphs>
  <Slides>148</Slides>
  <Notes>111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148</vt:i4>
      </vt:variant>
    </vt:vector>
  </HeadingPairs>
  <TitlesOfParts>
    <vt:vector size="149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pierre</cp:lastModifiedBy>
  <cp:revision>270</cp:revision>
  <dcterms:created xsi:type="dcterms:W3CDTF">2011-02-13T17:41:45Z</dcterms:created>
  <dcterms:modified xsi:type="dcterms:W3CDTF">2011-02-22T23:26:09Z</dcterms:modified>
</cp:coreProperties>
</file>